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80" r:id="rId6"/>
    <p:sldId id="282" r:id="rId7"/>
    <p:sldId id="260" r:id="rId8"/>
    <p:sldId id="283" r:id="rId9"/>
    <p:sldId id="293" r:id="rId10"/>
    <p:sldId id="285" r:id="rId11"/>
    <p:sldId id="267" r:id="rId12"/>
    <p:sldId id="284" r:id="rId13"/>
    <p:sldId id="287" r:id="rId14"/>
    <p:sldId id="292" r:id="rId15"/>
    <p:sldId id="288" r:id="rId16"/>
    <p:sldId id="289" r:id="rId17"/>
    <p:sldId id="290" r:id="rId18"/>
    <p:sldId id="291" r:id="rId19"/>
    <p:sldId id="266" r:id="rId20"/>
    <p:sldId id="268" r:id="rId21"/>
    <p:sldId id="269" r:id="rId22"/>
    <p:sldId id="2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4660" autoAdjust="0"/>
  </p:normalViewPr>
  <p:slideViewPr>
    <p:cSldViewPr>
      <p:cViewPr varScale="1">
        <p:scale>
          <a:sx n="79" d="100"/>
          <a:sy n="79" d="100"/>
        </p:scale>
        <p:origin x="-19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5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5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7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2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4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8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67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0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1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5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5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1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365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693774"/>
            <a:ext cx="8229600" cy="4419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01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83529-9EDF-4C35-8A41-B8151A972701}" type="datetimeFigureOut">
              <a:rPr lang="en-US" smtClean="0"/>
              <a:t>6/28/13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671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61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2D6D7-4B3E-48EC-9686-78CBB24005F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-1663193" y="1635125"/>
            <a:ext cx="3822191" cy="521208"/>
          </a:xfrm>
          <a:prstGeom prst="rect">
            <a:avLst/>
          </a:prstGeom>
          <a:gradFill flip="none" rotWithShape="1">
            <a:gsLst>
              <a:gs pos="0">
                <a:srgbClr val="640101"/>
              </a:gs>
              <a:gs pos="100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480735" y="2431683"/>
            <a:ext cx="1401851" cy="2308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http://</a:t>
            </a:r>
            <a:r>
              <a:rPr lang="en-US" sz="1400" dirty="0" err="1" smtClean="0">
                <a:solidFill>
                  <a:schemeClr val="bg1"/>
                </a:solidFill>
              </a:rPr>
              <a:t>cri.uchicago.edu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7" name="Picture 6" descr="CRI_Header.gif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8" t="10000" r="48751" b="22500"/>
          <a:stretch/>
        </p:blipFill>
        <p:spPr>
          <a:xfrm rot="16200000">
            <a:off x="-1286956" y="5075237"/>
            <a:ext cx="3076575" cy="51435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53603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Linux command line for </a:t>
            </a:r>
            <a:r>
              <a:rPr lang="en-US" dirty="0"/>
              <a:t>b</a:t>
            </a:r>
            <a:r>
              <a:rPr lang="en-US" dirty="0" smtClean="0"/>
              <a:t>ioinformatics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Wenjun Kang, MS</a:t>
            </a:r>
          </a:p>
          <a:p>
            <a:r>
              <a:rPr lang="en-US" dirty="0" smtClean="0"/>
              <a:t>Jorge Andrade, PhD</a:t>
            </a:r>
          </a:p>
          <a:p>
            <a:r>
              <a:rPr lang="en-US" dirty="0" smtClean="0"/>
              <a:t>6/28/2013</a:t>
            </a:r>
            <a:endParaRPr lang="en-US" dirty="0"/>
          </a:p>
          <a:p>
            <a:r>
              <a:rPr lang="en-US" dirty="0" smtClean="0"/>
              <a:t>Bioinformatics Core, Center for Research Informatics, University of Chicago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82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Commands: cd, </a:t>
            </a:r>
            <a:r>
              <a:rPr lang="en-US" dirty="0" err="1"/>
              <a:t>l</a:t>
            </a:r>
            <a:r>
              <a:rPr lang="en-US" dirty="0" err="1" smtClean="0"/>
              <a:t>s</a:t>
            </a:r>
            <a:r>
              <a:rPr lang="en-US" dirty="0" smtClean="0"/>
              <a:t>, and </a:t>
            </a:r>
            <a:r>
              <a:rPr lang="en-US" dirty="0" err="1" smtClean="0"/>
              <a:t>pwd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cd /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cd /</a:t>
            </a:r>
            <a:r>
              <a:rPr lang="en-US" dirty="0" err="1" smtClean="0"/>
              <a:t>tmp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err="1"/>
              <a:t>l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ls</a:t>
            </a:r>
            <a:r>
              <a:rPr lang="en-US" dirty="0" smtClean="0"/>
              <a:t> q*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pwd</a:t>
            </a: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err="1"/>
              <a:t>l</a:t>
            </a:r>
            <a:r>
              <a:rPr lang="en-US" dirty="0" err="1" smtClean="0"/>
              <a:t>s</a:t>
            </a:r>
            <a:r>
              <a:rPr lang="en-US" dirty="0" smtClean="0"/>
              <a:t> -l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c</a:t>
            </a:r>
            <a:r>
              <a:rPr lang="en-US" dirty="0" smtClean="0"/>
              <a:t>d ~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304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Handy </a:t>
            </a:r>
            <a:r>
              <a:rPr lang="en-US" dirty="0" smtClean="0"/>
              <a:t>shortcuts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Anywhere </a:t>
            </a:r>
            <a:r>
              <a:rPr lang="en-US" b="1" dirty="0"/>
              <a:t>in Command Line:</a:t>
            </a:r>
            <a:endParaRPr lang="en-US" dirty="0"/>
          </a:p>
          <a:p>
            <a:pPr lvl="1"/>
            <a:r>
              <a:rPr lang="en-US" dirty="0"/>
              <a:t>up(down)_key   </a:t>
            </a:r>
            <a:r>
              <a:rPr lang="en-US" dirty="0" smtClean="0"/>
              <a:t>- </a:t>
            </a:r>
            <a:r>
              <a:rPr lang="en-US" dirty="0"/>
              <a:t>scrolls through </a:t>
            </a:r>
            <a:r>
              <a:rPr lang="en-US" dirty="0" smtClean="0"/>
              <a:t>command history</a:t>
            </a:r>
            <a:endParaRPr lang="en-US" dirty="0"/>
          </a:p>
          <a:p>
            <a:r>
              <a:rPr lang="en-US" b="1" dirty="0" smtClean="0"/>
              <a:t>Auto </a:t>
            </a:r>
            <a:r>
              <a:rPr lang="en-US" b="1" dirty="0"/>
              <a:t>Completion</a:t>
            </a:r>
            <a:r>
              <a:rPr lang="en-US" b="1" dirty="0" smtClean="0"/>
              <a:t>: </a:t>
            </a:r>
          </a:p>
          <a:p>
            <a:pPr lvl="1"/>
            <a:r>
              <a:rPr lang="en-US" dirty="0" smtClean="0"/>
              <a:t>&lt;</a:t>
            </a:r>
            <a:r>
              <a:rPr lang="en-US" dirty="0"/>
              <a:t>something-incomplete&gt; TAB   </a:t>
            </a:r>
          </a:p>
          <a:p>
            <a:r>
              <a:rPr lang="en-US" b="1" dirty="0" smtClean="0"/>
              <a:t>When specifying </a:t>
            </a:r>
            <a:r>
              <a:rPr lang="en-US" b="1" dirty="0"/>
              <a:t>file names</a:t>
            </a:r>
            <a:r>
              <a:rPr lang="en-US" b="1" dirty="0" smtClean="0"/>
              <a:t>:</a:t>
            </a:r>
          </a:p>
          <a:p>
            <a:pPr lvl="1"/>
            <a:r>
              <a:rPr lang="en-US" dirty="0" smtClean="0"/>
              <a:t>".." </a:t>
            </a:r>
            <a:r>
              <a:rPr lang="en-US" dirty="0"/>
              <a:t>(</a:t>
            </a:r>
            <a:r>
              <a:rPr lang="en-US" dirty="0" smtClean="0"/>
              <a:t>dot dot) </a:t>
            </a:r>
            <a:r>
              <a:rPr lang="en-US" dirty="0"/>
              <a:t>         </a:t>
            </a:r>
            <a:r>
              <a:rPr lang="en-US" dirty="0" smtClean="0"/>
              <a:t>- </a:t>
            </a:r>
            <a:r>
              <a:rPr lang="en-US" dirty="0"/>
              <a:t>refers to the </a:t>
            </a:r>
            <a:r>
              <a:rPr lang="en-US" dirty="0" smtClean="0"/>
              <a:t>parent directory</a:t>
            </a:r>
            <a:endParaRPr lang="en-US" dirty="0"/>
          </a:p>
          <a:p>
            <a:pPr lvl="1"/>
            <a:r>
              <a:rPr lang="en-US" dirty="0"/>
              <a:t>"~" (</a:t>
            </a:r>
            <a:r>
              <a:rPr lang="en-US" dirty="0" err="1"/>
              <a:t>Tilda</a:t>
            </a:r>
            <a:r>
              <a:rPr lang="en-US" dirty="0"/>
              <a:t>) or "~/" </a:t>
            </a:r>
            <a:r>
              <a:rPr lang="en-US" dirty="0" smtClean="0"/>
              <a:t>- </a:t>
            </a:r>
            <a:r>
              <a:rPr lang="en-US" dirty="0"/>
              <a:t>refers to user's home </a:t>
            </a:r>
            <a:r>
              <a:rPr lang="en-US" dirty="0" smtClean="0"/>
              <a:t>directory</a:t>
            </a:r>
          </a:p>
          <a:p>
            <a:pPr lvl="1"/>
            <a:r>
              <a:rPr lang="en-US" dirty="0" smtClean="0"/>
              <a:t>“*”  (star)               - refers to any file names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695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Directory and file </a:t>
            </a:r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 a new directory</a:t>
            </a:r>
          </a:p>
          <a:p>
            <a:pPr lvl="1"/>
            <a:r>
              <a:rPr lang="en-US" dirty="0" err="1" smtClean="0"/>
              <a:t>mkdir</a:t>
            </a:r>
            <a:r>
              <a:rPr lang="en-US" dirty="0" smtClean="0"/>
              <a:t>  mydir1           </a:t>
            </a:r>
          </a:p>
          <a:p>
            <a:r>
              <a:rPr lang="en-US" dirty="0" smtClean="0"/>
              <a:t>Create a new file in a directory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d mydir1</a:t>
            </a:r>
          </a:p>
          <a:p>
            <a:pPr lvl="1"/>
            <a:r>
              <a:rPr lang="en-US" dirty="0" err="1"/>
              <a:t>n</a:t>
            </a:r>
            <a:r>
              <a:rPr lang="en-US" dirty="0" err="1" smtClean="0"/>
              <a:t>ano</a:t>
            </a:r>
            <a:r>
              <a:rPr lang="en-US" dirty="0" smtClean="0"/>
              <a:t> file1.txt</a:t>
            </a:r>
          </a:p>
          <a:p>
            <a:r>
              <a:rPr lang="en-US" dirty="0" smtClean="0"/>
              <a:t>Copy </a:t>
            </a:r>
            <a:r>
              <a:rPr lang="en-US" dirty="0"/>
              <a:t>a </a:t>
            </a:r>
            <a:r>
              <a:rPr lang="en-US" dirty="0" smtClean="0"/>
              <a:t>file</a:t>
            </a:r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p</a:t>
            </a:r>
            <a:r>
              <a:rPr lang="en-US" dirty="0" smtClean="0"/>
              <a:t> file1.txt file1_copy.txt</a:t>
            </a:r>
          </a:p>
          <a:p>
            <a:r>
              <a:rPr lang="en-US" dirty="0" smtClean="0"/>
              <a:t>Delete a file or directory</a:t>
            </a: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m</a:t>
            </a:r>
            <a:r>
              <a:rPr lang="en-US" dirty="0" smtClean="0"/>
              <a:t> file1_copy.txt </a:t>
            </a:r>
          </a:p>
          <a:p>
            <a:pPr lvl="1"/>
            <a:r>
              <a:rPr lang="en-US" dirty="0" err="1"/>
              <a:t>r</a:t>
            </a:r>
            <a:r>
              <a:rPr lang="en-US" dirty="0" err="1" smtClean="0"/>
              <a:t>m</a:t>
            </a:r>
            <a:r>
              <a:rPr lang="en-US" dirty="0" smtClean="0"/>
              <a:t> -r  folder1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49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and file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Rename a file or folder</a:t>
            </a:r>
          </a:p>
          <a:p>
            <a:pPr lvl="1"/>
            <a:r>
              <a:rPr lang="en-US" dirty="0" smtClean="0"/>
              <a:t>mv file1.txt  file12.txt</a:t>
            </a:r>
          </a:p>
          <a:p>
            <a:pPr lvl="1"/>
            <a:r>
              <a:rPr lang="en-US" dirty="0" smtClean="0"/>
              <a:t>mv folder1 folder2</a:t>
            </a:r>
            <a:endParaRPr lang="en-US" dirty="0"/>
          </a:p>
          <a:p>
            <a:r>
              <a:rPr lang="en-US" dirty="0" smtClean="0"/>
              <a:t>Move file from one folder to another</a:t>
            </a:r>
          </a:p>
          <a:p>
            <a:pPr lvl="1"/>
            <a:r>
              <a:rPr lang="en-US" dirty="0" smtClean="0"/>
              <a:t>mv folder1/file1.txt folder2</a:t>
            </a:r>
          </a:p>
          <a:p>
            <a:r>
              <a:rPr lang="en-US" dirty="0" smtClean="0"/>
              <a:t>Compress files</a:t>
            </a:r>
          </a:p>
          <a:p>
            <a:pPr lvl="1"/>
            <a:r>
              <a:rPr lang="en-US" dirty="0" err="1"/>
              <a:t>g</a:t>
            </a:r>
            <a:r>
              <a:rPr lang="en-US" dirty="0" err="1" smtClean="0"/>
              <a:t>zip</a:t>
            </a:r>
            <a:r>
              <a:rPr lang="en-US" dirty="0" smtClean="0"/>
              <a:t>, and </a:t>
            </a:r>
            <a:r>
              <a:rPr lang="en-US" dirty="0" err="1" smtClean="0"/>
              <a:t>gunzip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1470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8458200" cy="450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09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 transfer between </a:t>
            </a:r>
            <a:r>
              <a:rPr lang="en-US" dirty="0" smtClean="0"/>
              <a:t>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Winscp</a:t>
            </a:r>
            <a:r>
              <a:rPr lang="en-US" dirty="0" smtClean="0"/>
              <a:t> (between Windows and Linux)</a:t>
            </a:r>
          </a:p>
          <a:p>
            <a:r>
              <a:rPr lang="en-US" dirty="0" err="1" smtClean="0"/>
              <a:t>scp</a:t>
            </a:r>
            <a:r>
              <a:rPr lang="en-US" dirty="0" smtClean="0"/>
              <a:t>  (else)</a:t>
            </a:r>
          </a:p>
          <a:p>
            <a:pPr lvl="1"/>
            <a:r>
              <a:rPr lang="en-US" dirty="0" err="1" smtClean="0"/>
              <a:t>scp</a:t>
            </a:r>
            <a:r>
              <a:rPr lang="en-US" dirty="0" smtClean="0"/>
              <a:t> file1.txt user@bios.cri.uchiago.edu:. </a:t>
            </a:r>
          </a:p>
          <a:p>
            <a:r>
              <a:rPr lang="en-US" dirty="0" err="1"/>
              <a:t>w</a:t>
            </a:r>
            <a:r>
              <a:rPr lang="en-US" dirty="0" err="1" smtClean="0"/>
              <a:t>get</a:t>
            </a:r>
            <a:r>
              <a:rPr lang="en-US" dirty="0" smtClean="0"/>
              <a:t> </a:t>
            </a:r>
            <a:r>
              <a:rPr lang="en-US" dirty="0" err="1" smtClean="0"/>
              <a:t>url</a:t>
            </a:r>
            <a:endParaRPr lang="en-US" dirty="0" smtClean="0"/>
          </a:p>
          <a:p>
            <a:pPr lvl="1"/>
            <a:r>
              <a:rPr lang="en-US" dirty="0" err="1"/>
              <a:t>w</a:t>
            </a:r>
            <a:r>
              <a:rPr lang="en-US" dirty="0" err="1" smtClean="0"/>
              <a:t>get</a:t>
            </a:r>
            <a:r>
              <a:rPr lang="en-US" dirty="0" smtClean="0"/>
              <a:t> http</a:t>
            </a:r>
            <a:r>
              <a:rPr lang="en-US" dirty="0"/>
              <a:t>://downloads.yeastgenome.org/curation/chromosomal_feature/saccharomyces_cerevisiae.gff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63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I/O redirection and </a:t>
            </a:r>
            <a:r>
              <a:rPr lang="en-US" dirty="0" smtClean="0"/>
              <a:t>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&gt;  file, Output re-direction, overwrite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at file1.txt &gt; file2.txt</a:t>
            </a:r>
          </a:p>
          <a:p>
            <a:r>
              <a:rPr lang="en-US" dirty="0" smtClean="0"/>
              <a:t>&gt;&gt; file, Output re-direction, append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at file1.txt &gt;&gt; file2.txt</a:t>
            </a:r>
          </a:p>
          <a:p>
            <a:r>
              <a:rPr lang="en-US" dirty="0" smtClean="0"/>
              <a:t>&lt; file, input re-direction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at &lt; file1.txt</a:t>
            </a:r>
          </a:p>
          <a:p>
            <a:r>
              <a:rPr lang="en-US" dirty="0" err="1" smtClean="0"/>
              <a:t>CommandA</a:t>
            </a:r>
            <a:r>
              <a:rPr lang="en-US" dirty="0" smtClean="0"/>
              <a:t> | command B, pipe output from </a:t>
            </a:r>
            <a:r>
              <a:rPr lang="en-US" dirty="0" err="1" smtClean="0"/>
              <a:t>CommandA</a:t>
            </a:r>
            <a:r>
              <a:rPr lang="en-US" dirty="0" smtClean="0"/>
              <a:t> to command B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s</a:t>
            </a:r>
            <a:r>
              <a:rPr lang="en-US" dirty="0" smtClean="0"/>
              <a:t> -l | </a:t>
            </a:r>
            <a:r>
              <a:rPr lang="en-US" dirty="0" err="1" smtClean="0"/>
              <a:t>wc</a:t>
            </a:r>
            <a:r>
              <a:rPr lang="en-US" dirty="0" smtClean="0"/>
              <a:t> -l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20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Text extraction and </a:t>
            </a:r>
            <a:r>
              <a:rPr lang="en-US" dirty="0" smtClean="0"/>
              <a:t>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Text Editor: vi, vim, </a:t>
            </a:r>
            <a:r>
              <a:rPr lang="en-US" dirty="0" err="1" smtClean="0"/>
              <a:t>nano</a:t>
            </a:r>
            <a:r>
              <a:rPr lang="en-US" dirty="0" smtClean="0"/>
              <a:t>, </a:t>
            </a:r>
            <a:r>
              <a:rPr lang="en-US" dirty="0" err="1" smtClean="0"/>
              <a:t>emacs</a:t>
            </a:r>
            <a:r>
              <a:rPr lang="en-US" dirty="0" smtClean="0"/>
              <a:t>, and others.</a:t>
            </a:r>
          </a:p>
          <a:p>
            <a:r>
              <a:rPr lang="en-US" dirty="0" smtClean="0"/>
              <a:t>Text Viewers:</a:t>
            </a:r>
          </a:p>
          <a:p>
            <a:pPr lvl="1"/>
            <a:r>
              <a:rPr lang="en-US" dirty="0" smtClean="0"/>
              <a:t>less (more)</a:t>
            </a:r>
          </a:p>
          <a:p>
            <a:pPr lvl="1"/>
            <a:r>
              <a:rPr lang="en-US" dirty="0" smtClean="0"/>
              <a:t>head, and tail </a:t>
            </a:r>
          </a:p>
          <a:p>
            <a:r>
              <a:rPr lang="en-US" dirty="0" smtClean="0"/>
              <a:t>Pattern Search</a:t>
            </a:r>
          </a:p>
          <a:p>
            <a:pPr lvl="1"/>
            <a:r>
              <a:rPr lang="en-US" dirty="0" err="1" smtClean="0"/>
              <a:t>grep</a:t>
            </a:r>
            <a:r>
              <a:rPr lang="en-US" dirty="0" smtClean="0"/>
              <a:t>  “word” file.txt</a:t>
            </a:r>
          </a:p>
          <a:p>
            <a:pPr lvl="1"/>
            <a:r>
              <a:rPr lang="en-US" dirty="0" smtClean="0"/>
              <a:t>find . –name “</a:t>
            </a:r>
            <a:r>
              <a:rPr lang="en-US" dirty="0" err="1" smtClean="0"/>
              <a:t>somename</a:t>
            </a:r>
            <a:r>
              <a:rPr lang="en-US" dirty="0" smtClean="0"/>
              <a:t>”  </a:t>
            </a:r>
          </a:p>
          <a:p>
            <a:r>
              <a:rPr lang="en-US" dirty="0" smtClean="0"/>
              <a:t>Text replacement and text operation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at, </a:t>
            </a:r>
            <a:r>
              <a:rPr lang="en-US" dirty="0" err="1" smtClean="0"/>
              <a:t>sed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en-US" dirty="0" smtClean="0"/>
              <a:t>, and rev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09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extraction and manipulation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manipulation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ort</a:t>
            </a:r>
          </a:p>
          <a:p>
            <a:pPr lvl="1"/>
            <a:r>
              <a:rPr lang="en-US" dirty="0" err="1"/>
              <a:t>u</a:t>
            </a:r>
            <a:r>
              <a:rPr lang="en-US" dirty="0" err="1" smtClean="0"/>
              <a:t>niq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ut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wk</a:t>
            </a:r>
            <a:endParaRPr lang="en-US" dirty="0" smtClean="0"/>
          </a:p>
          <a:p>
            <a:pPr lvl="1"/>
            <a:r>
              <a:rPr lang="en-US" dirty="0" smtClean="0"/>
              <a:t>paste</a:t>
            </a:r>
          </a:p>
          <a:p>
            <a:r>
              <a:rPr lang="en-US" dirty="0" smtClean="0"/>
              <a:t>Count the number of word, lines and bytes</a:t>
            </a:r>
          </a:p>
          <a:p>
            <a:pPr lvl="1"/>
            <a:r>
              <a:rPr lang="en-US" dirty="0" err="1" smtClean="0"/>
              <a:t>wc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51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&gt;</a:t>
            </a:r>
            <a:r>
              <a:rPr lang="en-US" dirty="0" err="1" smtClean="0"/>
              <a:t>nano</a:t>
            </a:r>
            <a:r>
              <a:rPr lang="en-US" dirty="0" smtClean="0"/>
              <a:t> hello.sh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&gt; </a:t>
            </a:r>
            <a:r>
              <a:rPr lang="en-US" dirty="0" err="1"/>
              <a:t>c</a:t>
            </a:r>
            <a:r>
              <a:rPr lang="en-US" dirty="0" err="1" smtClean="0"/>
              <a:t>hmod</a:t>
            </a:r>
            <a:r>
              <a:rPr lang="en-US" dirty="0" smtClean="0"/>
              <a:t> </a:t>
            </a:r>
            <a:r>
              <a:rPr lang="en-US" dirty="0" err="1" smtClean="0"/>
              <a:t>u+x</a:t>
            </a:r>
            <a:r>
              <a:rPr lang="en-US" dirty="0" smtClean="0"/>
              <a:t> hello.sh</a:t>
            </a:r>
          </a:p>
          <a:p>
            <a:r>
              <a:rPr lang="en-US" dirty="0" smtClean="0"/>
              <a:t>&gt; ./hello.sh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#!/bin/bash </a:t>
            </a:r>
          </a:p>
          <a:p>
            <a:r>
              <a:rPr lang="en-US" dirty="0" smtClean="0"/>
              <a:t>echo </a:t>
            </a:r>
            <a:r>
              <a:rPr lang="en-US" dirty="0"/>
              <a:t>"Hello World!“</a:t>
            </a:r>
          </a:p>
        </p:txBody>
      </p:sp>
    </p:spTree>
    <p:extLst>
      <p:ext uri="{BB962C8B-B14F-4D97-AF65-F5344CB8AC3E}">
        <p14:creationId xmlns:p14="http://schemas.microsoft.com/office/powerpoint/2010/main" val="83580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of this tutorial is to </a:t>
            </a:r>
            <a:r>
              <a:rPr lang="en-US" dirty="0" smtClean="0"/>
              <a:t>provide hands-on training </a:t>
            </a:r>
            <a:r>
              <a:rPr lang="en-US" dirty="0"/>
              <a:t>basics of using </a:t>
            </a:r>
            <a:r>
              <a:rPr lang="en-US" dirty="0" smtClean="0"/>
              <a:t>Linux via </a:t>
            </a:r>
            <a:r>
              <a:rPr lang="en-US" dirty="0"/>
              <a:t>the command line.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addresses people who have no previous experience with Unix-like systems, or who know a few commands but would like to know more.</a:t>
            </a:r>
          </a:p>
        </p:txBody>
      </p:sp>
    </p:spTree>
    <p:extLst>
      <p:ext uri="{BB962C8B-B14F-4D97-AF65-F5344CB8AC3E}">
        <p14:creationId xmlns:p14="http://schemas.microsoft.com/office/powerpoint/2010/main" val="42105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07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 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https</a:t>
            </a:r>
            <a:r>
              <a:rPr lang="en-US" dirty="0"/>
              <a:t>://wiki.uchicago.edu/display/CRIwksp/</a:t>
            </a:r>
          </a:p>
        </p:txBody>
      </p:sp>
    </p:spTree>
    <p:extLst>
      <p:ext uri="{BB962C8B-B14F-4D97-AF65-F5344CB8AC3E}">
        <p14:creationId xmlns:p14="http://schemas.microsoft.com/office/powerpoint/2010/main" val="3806581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Commands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339957"/>
              </p:ext>
            </p:extLst>
          </p:nvPr>
        </p:nvGraphicFramePr>
        <p:xfrm>
          <a:off x="533400" y="1295400"/>
          <a:ext cx="79248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324600"/>
              </a:tblGrid>
              <a:tr h="37683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Command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Meaning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ls</a:t>
                      </a:r>
                      <a:r>
                        <a:rPr lang="en-US" b="1" baseline="0" dirty="0" smtClean="0"/>
                        <a:t> (-</a:t>
                      </a:r>
                      <a:r>
                        <a:rPr lang="en-US" b="1" baseline="0" dirty="0" err="1" smtClean="0"/>
                        <a:t>artlh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list files and directories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/>
                        <a:t>mkdir</a:t>
                      </a:r>
                      <a:endParaRPr lang="en-US" b="1" dirty="0" smtClean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make a directory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cd </a:t>
                      </a:r>
                      <a:r>
                        <a:rPr lang="en-US" b="1" i="1" dirty="0" smtClean="0"/>
                        <a:t>directory</a:t>
                      </a:r>
                      <a:endParaRPr lang="en-US" b="1" dirty="0" smtClean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change to named directory</a:t>
                      </a:r>
                    </a:p>
                  </a:txBody>
                  <a:tcPr marL="47625" marR="47625" marT="47625" marB="47625" anchor="ctr"/>
                </a:tc>
              </a:tr>
              <a:tr h="473848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/>
                        <a:t>pwd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display the path of the current directory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mv </a:t>
                      </a:r>
                      <a:r>
                        <a:rPr lang="en-US" b="1" i="1" dirty="0"/>
                        <a:t>file1 file2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move or rename file1 to file2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/>
                        <a:t>cp</a:t>
                      </a:r>
                      <a:r>
                        <a:rPr lang="en-US" b="1" dirty="0"/>
                        <a:t> </a:t>
                      </a:r>
                      <a:r>
                        <a:rPr lang="en-US" b="1" i="1" dirty="0"/>
                        <a:t>file1 file2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copy file1 and call it file2</a:t>
                      </a:r>
                    </a:p>
                  </a:txBody>
                  <a:tcPr marL="47625" marR="47625" marT="47625" marB="47625" anchor="ctr"/>
                </a:tc>
              </a:tr>
              <a:tr h="376838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/>
                        <a:t>rm</a:t>
                      </a:r>
                      <a:r>
                        <a:rPr lang="en-US" b="1" dirty="0"/>
                        <a:t> </a:t>
                      </a:r>
                      <a:r>
                        <a:rPr lang="en-US" b="1" i="1" dirty="0"/>
                        <a:t>file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remove a file</a:t>
                      </a:r>
                    </a:p>
                  </a:txBody>
                  <a:tcPr marL="47625" marR="47625" marT="47625" marB="47625" anchor="ctr"/>
                </a:tc>
              </a:tr>
              <a:tr h="469686">
                <a:tc>
                  <a:txBody>
                    <a:bodyPr/>
                    <a:lstStyle/>
                    <a:p>
                      <a:pPr algn="l"/>
                      <a:r>
                        <a:rPr lang="en-US" b="1" dirty="0" err="1" smtClean="0"/>
                        <a:t>rmdir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remove a directory</a:t>
                      </a:r>
                      <a:endParaRPr lang="en-US" dirty="0"/>
                    </a:p>
                  </a:txBody>
                  <a:tcPr marL="47625" marR="47625" marT="47625" marB="47625" anchor="ctr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cat file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display a file</a:t>
                      </a:r>
                      <a:endParaRPr lang="en-US" dirty="0"/>
                    </a:p>
                  </a:txBody>
                  <a:tcPr marL="47625" marR="47625" marT="47625" marB="47625" anchor="ctr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less file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display a file one page a time</a:t>
                      </a:r>
                      <a:endParaRPr lang="en-US" dirty="0"/>
                    </a:p>
                  </a:txBody>
                  <a:tcPr marL="47625" marR="47625" marT="47625" marB="47625" anchor="ctr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head/tail</a:t>
                      </a:r>
                      <a:r>
                        <a:rPr lang="en-US" b="1" baseline="0" dirty="0" smtClean="0"/>
                        <a:t> file</a:t>
                      </a:r>
                      <a:endParaRPr lang="en-US" b="1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display the first</a:t>
                      </a:r>
                      <a:r>
                        <a:rPr lang="en-US" baseline="0" dirty="0" smtClean="0"/>
                        <a:t>/last </a:t>
                      </a:r>
                      <a:r>
                        <a:rPr lang="en-US" dirty="0" smtClean="0"/>
                        <a:t> few</a:t>
                      </a:r>
                      <a:r>
                        <a:rPr lang="en-US" baseline="0" dirty="0" smtClean="0"/>
                        <a:t> lines of a file</a:t>
                      </a:r>
                      <a:endParaRPr lang="en-US" dirty="0"/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38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What’s Unix/Linux</a:t>
            </a:r>
          </a:p>
          <a:p>
            <a:r>
              <a:rPr lang="en-US" dirty="0" smtClean="0"/>
              <a:t>Navigation</a:t>
            </a:r>
          </a:p>
          <a:p>
            <a:r>
              <a:rPr lang="en-US" dirty="0" smtClean="0"/>
              <a:t>Directory and file </a:t>
            </a:r>
            <a:r>
              <a:rPr lang="en-US" dirty="0"/>
              <a:t>o</a:t>
            </a:r>
            <a:r>
              <a:rPr lang="en-US" dirty="0" smtClean="0"/>
              <a:t>perations</a:t>
            </a:r>
          </a:p>
          <a:p>
            <a:r>
              <a:rPr lang="en-US" dirty="0"/>
              <a:t>File transfer between computers</a:t>
            </a:r>
          </a:p>
          <a:p>
            <a:r>
              <a:rPr lang="en-US" dirty="0" smtClean="0"/>
              <a:t>I/O redirection and pipe</a:t>
            </a:r>
          </a:p>
          <a:p>
            <a:r>
              <a:rPr lang="en-US" dirty="0" smtClean="0"/>
              <a:t>Text extraction and manipulation</a:t>
            </a:r>
          </a:p>
          <a:p>
            <a:r>
              <a:rPr lang="en-US" dirty="0" smtClean="0"/>
              <a:t>Shell </a:t>
            </a:r>
            <a:r>
              <a:rPr lang="en-US" dirty="0" smtClean="0"/>
              <a:t>scripts</a:t>
            </a:r>
          </a:p>
          <a:p>
            <a:r>
              <a:rPr lang="en-US" dirty="0" smtClean="0"/>
              <a:t>Exercises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98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Unix/Linux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UNIX </a:t>
            </a:r>
            <a:r>
              <a:rPr lang="en-US" dirty="0"/>
              <a:t>is the operating system of choice </a:t>
            </a:r>
            <a:r>
              <a:rPr lang="en-US" dirty="0" smtClean="0"/>
              <a:t>for engineering </a:t>
            </a:r>
            <a:r>
              <a:rPr lang="en-US" dirty="0"/>
              <a:t>and scientific </a:t>
            </a:r>
            <a:r>
              <a:rPr lang="en-US" dirty="0" smtClean="0"/>
              <a:t>computing.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variant of UNIX found at </a:t>
            </a:r>
            <a:r>
              <a:rPr lang="en-US" dirty="0" smtClean="0"/>
              <a:t>CRI is </a:t>
            </a:r>
            <a:r>
              <a:rPr lang="en-US" dirty="0"/>
              <a:t>GNU/Linux.</a:t>
            </a:r>
          </a:p>
          <a:p>
            <a:r>
              <a:rPr lang="en-US" dirty="0" smtClean="0"/>
              <a:t>CRI </a:t>
            </a:r>
            <a:r>
              <a:rPr lang="en-US" dirty="0"/>
              <a:t>currently uses </a:t>
            </a:r>
            <a:r>
              <a:rPr lang="en-US" b="1" dirty="0" err="1"/>
              <a:t>CentOS</a:t>
            </a:r>
            <a:r>
              <a:rPr lang="en-US" b="1" dirty="0"/>
              <a:t> </a:t>
            </a:r>
            <a:r>
              <a:rPr lang="en-US" dirty="0"/>
              <a:t>Linux. There </a:t>
            </a:r>
            <a:r>
              <a:rPr lang="en-US" dirty="0" smtClean="0"/>
              <a:t>are many </a:t>
            </a:r>
            <a:r>
              <a:rPr lang="en-US" dirty="0"/>
              <a:t>other distributions (</a:t>
            </a:r>
            <a:r>
              <a:rPr lang="en-US" dirty="0" err="1"/>
              <a:t>RedHat</a:t>
            </a:r>
            <a:r>
              <a:rPr lang="en-US" dirty="0"/>
              <a:t>, </a:t>
            </a:r>
            <a:r>
              <a:rPr lang="en-US" dirty="0" smtClean="0"/>
              <a:t>Ubuntu, </a:t>
            </a:r>
            <a:r>
              <a:rPr lang="en-US" dirty="0" err="1" smtClean="0"/>
              <a:t>Debian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778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between Unix and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Unix </a:t>
            </a:r>
            <a:r>
              <a:rPr lang="en-US" dirty="0"/>
              <a:t>developed in the late </a:t>
            </a:r>
            <a:r>
              <a:rPr lang="en-US" dirty="0" smtClean="0"/>
              <a:t>1960s and Linux in the early 1990s based on </a:t>
            </a:r>
            <a:r>
              <a:rPr lang="en-US" dirty="0"/>
              <a:t>Unix-like system MINIX</a:t>
            </a:r>
          </a:p>
          <a:p>
            <a:r>
              <a:rPr lang="en-US" dirty="0" smtClean="0"/>
              <a:t>Linux </a:t>
            </a:r>
            <a:r>
              <a:rPr lang="en-US" dirty="0"/>
              <a:t>is a UNIX clone</a:t>
            </a:r>
          </a:p>
          <a:p>
            <a:r>
              <a:rPr lang="en-US" dirty="0" smtClean="0"/>
              <a:t>Linux </a:t>
            </a:r>
            <a:r>
              <a:rPr lang="en-US" dirty="0"/>
              <a:t>is an operating system kernel</a:t>
            </a:r>
          </a:p>
          <a:p>
            <a:r>
              <a:rPr lang="en-US" dirty="0" smtClean="0"/>
              <a:t>The </a:t>
            </a:r>
            <a:r>
              <a:rPr lang="en-US" dirty="0"/>
              <a:t>terms are often used interchangeably</a:t>
            </a:r>
          </a:p>
        </p:txBody>
      </p:sp>
    </p:spTree>
    <p:extLst>
      <p:ext uri="{BB962C8B-B14F-4D97-AF65-F5344CB8AC3E}">
        <p14:creationId xmlns:p14="http://schemas.microsoft.com/office/powerpoint/2010/main" val="1061614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</a:t>
            </a:r>
            <a:r>
              <a:rPr lang="en-US" b="1" dirty="0"/>
              <a:t> </a:t>
            </a:r>
            <a:r>
              <a:rPr lang="en-US" dirty="0"/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882" y="1981200"/>
            <a:ext cx="8229600" cy="4525963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2" name="Picture 4" descr="Unix Archite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4679"/>
            <a:ext cx="3069364" cy="306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02764" y="1676400"/>
            <a:ext cx="50078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/>
              <a:t>Kernel: </a:t>
            </a:r>
            <a:r>
              <a:rPr lang="en-US" dirty="0" smtClean="0"/>
              <a:t>The </a:t>
            </a:r>
            <a:r>
              <a:rPr lang="en-US" dirty="0"/>
              <a:t>heart of the operating </a:t>
            </a:r>
            <a:r>
              <a:rPr lang="en-US" dirty="0" smtClean="0"/>
              <a:t>system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interacts with </a:t>
            </a:r>
            <a:r>
              <a:rPr lang="en-US" dirty="0" smtClean="0"/>
              <a:t>hardware.</a:t>
            </a:r>
            <a:endParaRPr lang="en-US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M</a:t>
            </a:r>
            <a:r>
              <a:rPr lang="en-US" dirty="0" smtClean="0"/>
              <a:t>emory </a:t>
            </a:r>
            <a:r>
              <a:rPr lang="en-US" dirty="0"/>
              <a:t>management, </a:t>
            </a:r>
            <a:r>
              <a:rPr lang="en-US" dirty="0" smtClean="0"/>
              <a:t>task </a:t>
            </a:r>
            <a:r>
              <a:rPr lang="en-US" dirty="0"/>
              <a:t>scheduling and file </a:t>
            </a:r>
            <a:r>
              <a:rPr lang="en-US" dirty="0" smtClean="0"/>
              <a:t>management.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Shell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utility that processes your requests. 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shell interprets the command and calls the program that you want.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Commands </a:t>
            </a:r>
            <a:r>
              <a:rPr lang="en-US" b="1" dirty="0"/>
              <a:t>and Utilities:</a:t>
            </a:r>
            <a:r>
              <a:rPr lang="en-US" dirty="0"/>
              <a:t> 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Eg</a:t>
            </a:r>
            <a:r>
              <a:rPr lang="en-US" dirty="0" smtClean="0"/>
              <a:t>: </a:t>
            </a:r>
            <a:r>
              <a:rPr lang="en-US" b="1" dirty="0" err="1" smtClean="0"/>
              <a:t>cp</a:t>
            </a:r>
            <a:r>
              <a:rPr lang="en-US" b="1" dirty="0"/>
              <a:t>, mv, cat</a:t>
            </a:r>
            <a:r>
              <a:rPr lang="en-US" dirty="0"/>
              <a:t> and </a:t>
            </a:r>
            <a:r>
              <a:rPr lang="en-US" b="1" dirty="0" err="1"/>
              <a:t>grep</a:t>
            </a:r>
            <a:r>
              <a:rPr lang="en-US" dirty="0"/>
              <a:t> etc.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Files </a:t>
            </a:r>
            <a:r>
              <a:rPr lang="en-US" b="1" dirty="0"/>
              <a:t>and Directories:</a:t>
            </a:r>
            <a:r>
              <a:rPr lang="en-US" dirty="0"/>
              <a:t> 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All </a:t>
            </a:r>
            <a:r>
              <a:rPr lang="en-US" dirty="0"/>
              <a:t>data in UNIX is organized into files. 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All </a:t>
            </a:r>
            <a:r>
              <a:rPr lang="en-US" dirty="0"/>
              <a:t>files are organized into directories. 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These </a:t>
            </a:r>
            <a:r>
              <a:rPr lang="en-US" dirty="0"/>
              <a:t>directories are organized into a tree-like structure called the </a:t>
            </a:r>
            <a:r>
              <a:rPr lang="en-US" dirty="0" err="1" smtClean="0"/>
              <a:t>filesystem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91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Connect to a Linux Machine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Remote to a Linux machine via </a:t>
            </a:r>
            <a:r>
              <a:rPr lang="en-US" dirty="0" err="1" smtClean="0"/>
              <a:t>ssh</a:t>
            </a:r>
            <a:endParaRPr lang="en-US" dirty="0" smtClean="0"/>
          </a:p>
          <a:p>
            <a:pPr lvl="1"/>
            <a:r>
              <a:rPr lang="en-US" dirty="0" smtClean="0"/>
              <a:t>From MAC: $ </a:t>
            </a:r>
            <a:r>
              <a:rPr lang="en-US" dirty="0" err="1" smtClean="0"/>
              <a:t>ssh</a:t>
            </a:r>
            <a:r>
              <a:rPr lang="en-US" dirty="0" smtClean="0"/>
              <a:t> username@bios.cri.uchicago.edu</a:t>
            </a:r>
          </a:p>
          <a:p>
            <a:pPr lvl="1"/>
            <a:r>
              <a:rPr lang="en-US" dirty="0" smtClean="0"/>
              <a:t>From PC: use Putty to connect</a:t>
            </a:r>
          </a:p>
          <a:p>
            <a:r>
              <a:rPr lang="en-US" dirty="0"/>
              <a:t>--(</a:t>
            </a:r>
            <a:r>
              <a:rPr lang="en-US" dirty="0" smtClean="0"/>
              <a:t>criwksp35@ln01</a:t>
            </a:r>
            <a:r>
              <a:rPr lang="en-US" dirty="0"/>
              <a:t>)-(~)--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133600" y="3733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458109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Name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700818" y="3699681"/>
            <a:ext cx="0" cy="881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27361" y="459702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Machine Name</a:t>
            </a:r>
            <a:endParaRPr lang="en-US" dirty="0"/>
          </a:p>
        </p:txBody>
      </p:sp>
      <p:cxnSp>
        <p:nvCxnSpPr>
          <p:cNvPr id="23" name="Elbow Connector 22"/>
          <p:cNvCxnSpPr/>
          <p:nvPr/>
        </p:nvCxnSpPr>
        <p:spPr>
          <a:xfrm rot="16200000" flipV="1">
            <a:off x="4412776" y="3886200"/>
            <a:ext cx="762000" cy="4572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77854" y="4597021"/>
            <a:ext cx="191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Directory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393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 File System</a:t>
            </a:r>
            <a:endParaRPr lang="en-US" dirty="0"/>
          </a:p>
        </p:txBody>
      </p:sp>
      <p:pic>
        <p:nvPicPr>
          <p:cNvPr id="3074" name="Picture 2" descr="http://www.ucblueash.edu/thomas/Intro_Unix_Text/Images/Unix_file_system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19275"/>
            <a:ext cx="5867400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357643" y="2057400"/>
            <a:ext cx="6858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800600" y="2895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group</a:t>
            </a:r>
            <a:endParaRPr lang="en-US" sz="1600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876800" y="3124200"/>
            <a:ext cx="20225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81600" y="3124200"/>
            <a:ext cx="33115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54075" y="3750179"/>
            <a:ext cx="64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grp1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5314950" y="3732375"/>
            <a:ext cx="64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grp2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65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</a:t>
            </a:r>
            <a:r>
              <a:rPr lang="en-US" b="1" dirty="0"/>
              <a:t> </a:t>
            </a:r>
            <a:r>
              <a:rPr lang="en-US" dirty="0"/>
              <a:t>of a </a:t>
            </a:r>
            <a:r>
              <a:rPr lang="en-US" dirty="0" smtClean="0"/>
              <a:t>Linux </a:t>
            </a:r>
            <a:r>
              <a:rPr lang="en-US" dirty="0"/>
              <a:t>Command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$ </a:t>
            </a:r>
            <a:r>
              <a:rPr lang="en-US" dirty="0" err="1" smtClean="0"/>
              <a:t>ls</a:t>
            </a:r>
            <a:r>
              <a:rPr lang="en-US" dirty="0" smtClean="0"/>
              <a:t>    -l -r -s         /</a:t>
            </a:r>
            <a:r>
              <a:rPr lang="en-US" dirty="0" err="1" smtClean="0"/>
              <a:t>tmp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ls</a:t>
            </a:r>
            <a:r>
              <a:rPr lang="en-US" dirty="0" smtClean="0"/>
              <a:t> (command or utility or program)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-l -r -s (options, or flags –control the flavors of the command)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/</a:t>
            </a:r>
            <a:r>
              <a:rPr lang="en-US" dirty="0" err="1" smtClean="0"/>
              <a:t>tmp</a:t>
            </a:r>
            <a:r>
              <a:rPr lang="en-US" dirty="0" smtClean="0"/>
              <a:t> (argument – what is been operated on)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 rot="5400000">
            <a:off x="3018064" y="1905000"/>
            <a:ext cx="304800" cy="762000"/>
          </a:xfrm>
          <a:prstGeom prst="rightBrace">
            <a:avLst>
              <a:gd name="adj1" fmla="val 625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22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RI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7A333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CRItheme</Template>
  <TotalTime>3693</TotalTime>
  <Words>830</Words>
  <Application>Microsoft Macintosh PowerPoint</Application>
  <PresentationFormat>On-screen Show (4:3)</PresentationFormat>
  <Paragraphs>174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CRItheme</vt:lpstr>
      <vt:lpstr>Introduction to Linux command line for bioinformatics</vt:lpstr>
      <vt:lpstr>Goals</vt:lpstr>
      <vt:lpstr>Topics</vt:lpstr>
      <vt:lpstr>Unix/Linux</vt:lpstr>
      <vt:lpstr>Difference between Unix and Linux</vt:lpstr>
      <vt:lpstr>Unix Architecture</vt:lpstr>
      <vt:lpstr> Connect to a Linux Machine </vt:lpstr>
      <vt:lpstr>CRI File System</vt:lpstr>
      <vt:lpstr>Anatomy of a Linux Command</vt:lpstr>
      <vt:lpstr>Navigation</vt:lpstr>
      <vt:lpstr>Handy shortcuts</vt:lpstr>
      <vt:lpstr>Directory and file operations</vt:lpstr>
      <vt:lpstr>Directory and file operations</vt:lpstr>
      <vt:lpstr>File Permissions</vt:lpstr>
      <vt:lpstr>File transfer between computers</vt:lpstr>
      <vt:lpstr>I/O redirection and pipe</vt:lpstr>
      <vt:lpstr>Text extraction and manipulation</vt:lpstr>
      <vt:lpstr>Text extraction and manipulation</vt:lpstr>
      <vt:lpstr>Shell Script</vt:lpstr>
      <vt:lpstr>Questions?</vt:lpstr>
      <vt:lpstr>Hands on Exercises</vt:lpstr>
      <vt:lpstr>Basic Commands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Wenjun Kang</dc:creator>
  <cp:lastModifiedBy>Wenjun Kang</cp:lastModifiedBy>
  <cp:revision>146</cp:revision>
  <dcterms:created xsi:type="dcterms:W3CDTF">2013-06-10T13:56:47Z</dcterms:created>
  <dcterms:modified xsi:type="dcterms:W3CDTF">2013-06-28T13:10:16Z</dcterms:modified>
</cp:coreProperties>
</file>